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0" r:id="rId2"/>
    <p:sldId id="359" r:id="rId3"/>
    <p:sldId id="360" r:id="rId4"/>
    <p:sldId id="328" r:id="rId5"/>
    <p:sldId id="350" r:id="rId6"/>
    <p:sldId id="351" r:id="rId7"/>
    <p:sldId id="352" r:id="rId8"/>
    <p:sldId id="353" r:id="rId9"/>
    <p:sldId id="354" r:id="rId10"/>
    <p:sldId id="362" r:id="rId11"/>
    <p:sldId id="361" r:id="rId12"/>
    <p:sldId id="363" r:id="rId13"/>
    <p:sldId id="34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4A5263E-EE0C-4BFF-94A4-C7FD6B0303FF}">
          <p14:sldIdLst>
            <p14:sldId id="280"/>
            <p14:sldId id="359"/>
            <p14:sldId id="360"/>
            <p14:sldId id="328"/>
            <p14:sldId id="350"/>
            <p14:sldId id="351"/>
            <p14:sldId id="352"/>
            <p14:sldId id="353"/>
            <p14:sldId id="354"/>
            <p14:sldId id="362"/>
            <p14:sldId id="361"/>
            <p14:sldId id="363"/>
          </p14:sldIdLst>
        </p14:section>
        <p14:section name="Раздел без заголовка" id="{DE93DCAB-5DCB-4295-8DA8-B52F7E561907}">
          <p14:sldIdLst>
            <p14:sldId id="34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9900"/>
    <a:srgbClr val="E24D3C"/>
    <a:srgbClr val="EA5F4D"/>
    <a:srgbClr val="86BA44"/>
    <a:srgbClr val="74B140"/>
    <a:srgbClr val="6FAF40"/>
    <a:srgbClr val="B4D24C"/>
    <a:srgbClr val="FD7061"/>
    <a:srgbClr val="F68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66" d="100"/>
          <a:sy n="66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71DB3-9D9C-4528-89A8-C1801D2EA396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0F428-134D-46A3-ABCF-73AA365B2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77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0F428-134D-46A3-ABCF-73AA365B22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90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0F428-134D-46A3-ABCF-73AA365B22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90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0F428-134D-46A3-ABCF-73AA365B22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9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176C-67FE-4D8D-8374-ACF3E4FD550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9F89C-1087-4F78-844B-F8FC22F86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176C-67FE-4D8D-8374-ACF3E4FD550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9F89C-1087-4F78-844B-F8FC22F86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176C-67FE-4D8D-8374-ACF3E4FD550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9F89C-1087-4F78-844B-F8FC22F86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176C-67FE-4D8D-8374-ACF3E4FD550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9F89C-1087-4F78-844B-F8FC22F86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176C-67FE-4D8D-8374-ACF3E4FD550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9F89C-1087-4F78-844B-F8FC22F86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176C-67FE-4D8D-8374-ACF3E4FD550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9F89C-1087-4F78-844B-F8FC22F86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176C-67FE-4D8D-8374-ACF3E4FD550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9F89C-1087-4F78-844B-F8FC22F86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176C-67FE-4D8D-8374-ACF3E4FD550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9F89C-1087-4F78-844B-F8FC22F86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176C-67FE-4D8D-8374-ACF3E4FD550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9F89C-1087-4F78-844B-F8FC22F86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176C-67FE-4D8D-8374-ACF3E4FD550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9F89C-1087-4F78-844B-F8FC22F86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176C-67FE-4D8D-8374-ACF3E4FD550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9F89C-1087-4F78-844B-F8FC22F86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E176C-67FE-4D8D-8374-ACF3E4FD550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9F89C-1087-4F78-844B-F8FC22F86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02346" y="1508536"/>
            <a:ext cx="8825058" cy="3072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3B2C4F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Стандартизация процессов организации и выполнения работ по капитальному ремонту общего имущества многоквартирных домов</a:t>
            </a:r>
            <a:endParaRPr lang="ru-RU" sz="3600" b="1" dirty="0">
              <a:solidFill>
                <a:srgbClr val="3B2C4F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30272" y="4925976"/>
            <a:ext cx="40540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>
                <a:ln w="6350">
                  <a:noFill/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Докладчик:</a:t>
            </a:r>
            <a:endParaRPr lang="ru-RU" sz="2000" i="1" dirty="0"/>
          </a:p>
          <a:p>
            <a:pPr algn="r"/>
            <a:r>
              <a:rPr lang="ru-RU" sz="2000" b="1" i="1" dirty="0"/>
              <a:t>Иванов Антон Александрович </a:t>
            </a:r>
            <a:r>
              <a:rPr lang="ru-RU" sz="2000" i="1" dirty="0"/>
              <a:t>– </a:t>
            </a:r>
            <a:r>
              <a:rPr lang="ru-RU" sz="2000" i="1" dirty="0" smtClean="0"/>
              <a:t>Зам. исполнительного директ</a:t>
            </a:r>
            <a:r>
              <a:rPr lang="ru-RU" sz="2000" i="1" dirty="0"/>
              <a:t>о</a:t>
            </a:r>
            <a:r>
              <a:rPr lang="ru-RU" sz="2000" i="1" dirty="0" smtClean="0"/>
              <a:t>ра </a:t>
            </a:r>
            <a:r>
              <a:rPr lang="ru-RU" sz="2000" i="1" dirty="0"/>
              <a:t>Ассоциации региональных операторов капитального ремонта многоквартирных домов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3" name="Рисунок 12" descr="head-log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46" y="260647"/>
            <a:ext cx="1201302" cy="135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Изображение 4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98"/>
          <a:stretch/>
        </p:blipFill>
        <p:spPr>
          <a:xfrm>
            <a:off x="7798605" y="4773400"/>
            <a:ext cx="1344018" cy="2111983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07504" y="5336048"/>
            <a:ext cx="28684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119435, г. Москва, улица Малая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Пироговская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, дом 13, стр. 1, e-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aaivanov@arokr.ru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8-923-580-10-10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Объектом </a:t>
            </a:r>
            <a:r>
              <a:rPr lang="ru-RU" sz="2200" b="1" dirty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стандартизации являются требования к материалам и оборудованию </a:t>
            </a:r>
            <a:r>
              <a:rPr lang="ru-RU" sz="22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по видам:</a:t>
            </a:r>
            <a:endParaRPr lang="ru-RU" sz="2200" b="1" dirty="0">
              <a:solidFill>
                <a:srgbClr val="C00000"/>
              </a:solidFill>
              <a:ea typeface="Calibri" panose="020F0502020204030204" pitchFamily="34" charset="0"/>
              <a:cs typeface="Arvo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1) ремонт внутридомовых инженерных систем электро-, тепло-, газо-, водоснабжения, водоотведения;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2) ремонт или замену лифтового оборудования, ремонт лифтовых шахт;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3) ремонт крыши;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4) ремонт подвальных помещений, относящихся к общему имуществу в многоквартирном доме;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5) ремонт фасада;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6) ремонт фундамента многоквартирного дома;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7) утепление фасада;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8) переустройство невентилируемой крыши на вентилируемую крышу, устройство выходов на кровлю;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9) установка автоматизированных информационно-измерительных систем учета потребления коммунальных ресурсов и коммунальных услуг;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10) установка коллективных (общедомовых) приборов учета потребления ресурсов, необходимых для предоставления коммунальных услуг, и узлов управления и регулирования потребления этих ресурсов (тепловой энергии, горячей и холодной воды, электрической энергии, газа).</a:t>
            </a:r>
          </a:p>
          <a:p>
            <a:pPr marL="22225" indent="0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None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</p:txBody>
      </p:sp>
      <p:sp>
        <p:nvSpPr>
          <p:cNvPr id="3" name="Овал 2"/>
          <p:cNvSpPr/>
          <p:nvPr/>
        </p:nvSpPr>
        <p:spPr>
          <a:xfrm>
            <a:off x="8671181" y="6381328"/>
            <a:ext cx="365315" cy="365315"/>
          </a:xfrm>
          <a:prstGeom prst="ellipse">
            <a:avLst/>
          </a:prstGeom>
          <a:solidFill>
            <a:srgbClr val="FFB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10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48680"/>
            <a:ext cx="9140400" cy="720080"/>
          </a:xfrm>
          <a:prstGeom prst="rect">
            <a:avLst/>
          </a:prstGeom>
          <a:gradFill>
            <a:gsLst>
              <a:gs pos="0">
                <a:srgbClr val="E24D3C"/>
              </a:gs>
              <a:gs pos="50000">
                <a:srgbClr val="EA5F4D"/>
              </a:gs>
              <a:gs pos="100000">
                <a:srgbClr val="FD7061"/>
              </a:gs>
            </a:gsLst>
            <a:lin ang="0" scaled="1"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  <a:buClr>
                <a:schemeClr val="accent2">
                  <a:lumMod val="75000"/>
                </a:schemeClr>
              </a:buClr>
            </a:pPr>
            <a:r>
              <a:rPr lang="ru-RU" sz="2200" b="1" dirty="0" smtClean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Национальный стандарт </a:t>
            </a:r>
            <a:r>
              <a:rPr lang="ru-RU" sz="2200" b="1" dirty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«</a:t>
            </a:r>
            <a:r>
              <a:rPr lang="ru-RU" sz="2200" b="1" dirty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Требования к материалам и оборудованию используемому при капитальном </a:t>
            </a:r>
            <a:r>
              <a:rPr lang="ru-RU" sz="2200" b="1" dirty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ремонте…»  </a:t>
            </a:r>
            <a:endParaRPr lang="ru-RU" sz="2200" b="1" dirty="0">
              <a:solidFill>
                <a:schemeClr val="bg1"/>
              </a:solidFill>
              <a:latin typeface="Arvo"/>
              <a:ea typeface="Calibri" panose="020F0502020204030204" pitchFamily="34" charset="0"/>
              <a:cs typeface="Arvo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-5188" y="-27384"/>
            <a:ext cx="9144000" cy="553505"/>
            <a:chOff x="0" y="0"/>
            <a:chExt cx="9144000" cy="8367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9140400" cy="836712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25" y="132873"/>
              <a:ext cx="913437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СТАНДАРТИЗАЦИЯ </a:t>
              </a:r>
              <a:r>
                <a:rPr lang="ru-RU" b="1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ПРОЦЕССОВ ОРГАНИЗАЦИИ И ВЫПОЛНЕНИЯ </a:t>
              </a: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РАБОТ</a:t>
              </a:r>
              <a:endParaRPr lang="ru-RU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0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Autofit/>
          </a:bodyPr>
          <a:lstStyle/>
          <a:p>
            <a:pPr marL="0" indent="0" algn="ctr">
              <a:lnSpc>
                <a:spcPct val="13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65000"/>
              <a:buNone/>
            </a:pPr>
            <a:r>
              <a:rPr lang="ru-RU" sz="28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Состав </a:t>
            </a:r>
            <a:r>
              <a:rPr lang="ru-RU" sz="2800" b="1" dirty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общего имущества по каждому виду </a:t>
            </a:r>
            <a:r>
              <a:rPr lang="ru-RU" sz="28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: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65000"/>
              <a:buNone/>
            </a:pPr>
            <a:endParaRPr lang="ru-RU" sz="2800" b="1" dirty="0" smtClean="0">
              <a:solidFill>
                <a:srgbClr val="C00000"/>
              </a:solidFill>
              <a:ea typeface="Calibri" panose="020F0502020204030204" pitchFamily="34" charset="0"/>
              <a:cs typeface="Arvo"/>
            </a:endParaRP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65000"/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1. В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соответствии со статьей 36.1 Жилищного кодекса Российской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Федерации;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65000"/>
              <a:buNone/>
            </a:pPr>
            <a:endParaRPr lang="ru-RU" sz="2800" b="1" dirty="0" smtClean="0">
              <a:solidFill>
                <a:schemeClr val="tx2">
                  <a:lumMod val="50000"/>
                </a:schemeClr>
              </a:solidFill>
              <a:ea typeface="Calibri" panose="020F0502020204030204" pitchFamily="34" charset="0"/>
              <a:cs typeface="Arvo"/>
            </a:endParaRP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65000"/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2. Методические рекомендации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по формированию состава работ по капитальному ремонту общего имущества в многоквартирных домах, финансируемых за счет средств фондов капитального ремонта, утвержденным Минстроем России.</a:t>
            </a:r>
          </a:p>
          <a:p>
            <a:pPr marL="22225" indent="0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None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</p:txBody>
      </p:sp>
      <p:sp>
        <p:nvSpPr>
          <p:cNvPr id="3" name="Овал 2"/>
          <p:cNvSpPr/>
          <p:nvPr/>
        </p:nvSpPr>
        <p:spPr>
          <a:xfrm>
            <a:off x="8671181" y="6381328"/>
            <a:ext cx="365315" cy="365315"/>
          </a:xfrm>
          <a:prstGeom prst="ellipse">
            <a:avLst/>
          </a:prstGeom>
          <a:solidFill>
            <a:srgbClr val="FFB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11</a:t>
            </a:r>
            <a:endParaRPr lang="ru-RU" sz="1300" dirty="0">
              <a:solidFill>
                <a:schemeClr val="tx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-5188" y="-27384"/>
            <a:ext cx="9144000" cy="553505"/>
            <a:chOff x="0" y="0"/>
            <a:chExt cx="9144000" cy="8367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9140400" cy="836712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25" y="132873"/>
              <a:ext cx="913437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СТАНДАРТИЗАЦИЯ </a:t>
              </a:r>
              <a:r>
                <a:rPr lang="ru-RU" b="1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ПРОЦЕССОВ ОРГАНИЗАЦИИ И ВЫПОЛНЕНИЯ </a:t>
              </a: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РАБОТ</a:t>
              </a:r>
              <a:endParaRPr lang="ru-RU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77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83264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65000"/>
              <a:buNone/>
            </a:pPr>
            <a:endParaRPr lang="ru-RU" sz="1800" b="1" dirty="0" smtClean="0">
              <a:solidFill>
                <a:srgbClr val="C00000"/>
              </a:solidFill>
              <a:ea typeface="Calibri" panose="020F0502020204030204" pitchFamily="34" charset="0"/>
              <a:cs typeface="Arvo"/>
            </a:endParaRPr>
          </a:p>
          <a:p>
            <a:pPr marL="0" indent="0" algn="just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65000"/>
              <a:buNone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1.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Стандарт должен быть выполнен с учетом основных тенденций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 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 развития  отрасли, отечественного и зарубежного опыта использования новой техники и применения современных материалов и методов строительства, а также усовершенствованных технологий производства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;</a:t>
            </a:r>
          </a:p>
          <a:p>
            <a:pPr marL="0" indent="0" algn="just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65000"/>
              <a:buNone/>
            </a:pPr>
            <a:endParaRPr lang="ru-RU" sz="1800" b="1" dirty="0" smtClean="0">
              <a:solidFill>
                <a:schemeClr val="tx2">
                  <a:lumMod val="50000"/>
                </a:schemeClr>
              </a:solidFill>
              <a:ea typeface="Calibri" panose="020F0502020204030204" pitchFamily="34" charset="0"/>
              <a:cs typeface="Arvo"/>
            </a:endParaRPr>
          </a:p>
          <a:p>
            <a:pPr marL="0" indent="0" algn="just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65000"/>
              <a:buNone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2.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В Стандарте необходимо отразить перспективные технологии и материалы, используемые  при выполнении капитального ремонта общего имущества по видам, с учетом практики, наработанной в субъектах Российской Федерации в период с 2014 года по настоящее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время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;</a:t>
            </a:r>
          </a:p>
          <a:p>
            <a:pPr marL="0" indent="0" algn="just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65000"/>
              <a:buNone/>
            </a:pPr>
            <a:endParaRPr lang="ru-RU" sz="1800" b="1" dirty="0">
              <a:solidFill>
                <a:schemeClr val="tx2">
                  <a:lumMod val="50000"/>
                </a:schemeClr>
              </a:solidFill>
              <a:ea typeface="Calibri" panose="020F0502020204030204" pitchFamily="34" charset="0"/>
              <a:cs typeface="Arvo"/>
            </a:endParaRPr>
          </a:p>
          <a:p>
            <a:pPr marL="0" indent="0" algn="just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65000"/>
              <a:buNone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3.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Стандарт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  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должен носить комплексный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 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 характер  и не противоречить стандартам, действующим на территории Российской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Федерации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;</a:t>
            </a:r>
          </a:p>
          <a:p>
            <a:pPr marL="0" indent="0" algn="just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65000"/>
              <a:buNone/>
            </a:pPr>
            <a:endParaRPr lang="ru-RU" sz="1800" b="1" dirty="0">
              <a:solidFill>
                <a:schemeClr val="tx2">
                  <a:lumMod val="50000"/>
                </a:schemeClr>
              </a:solidFill>
              <a:ea typeface="Calibri" panose="020F0502020204030204" pitchFamily="34" charset="0"/>
              <a:cs typeface="Arvo"/>
            </a:endParaRPr>
          </a:p>
          <a:p>
            <a:pPr marL="0" indent="0" algn="just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65000"/>
              <a:buNone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4.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Стандарт должен быть разбит на части, каждая из которых является отдельным стандартом в составе Стандарта и содержит описание материалов, требований и оборудования по каждому виду работ. Объем каждой части должен составлять около 20 л. Нормативные документы, на которые делаются ссылки в Стандарте, должны быть представлены в приложении или сделаны выдержки из этих документов</a:t>
            </a:r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</p:txBody>
      </p:sp>
      <p:sp>
        <p:nvSpPr>
          <p:cNvPr id="3" name="Овал 2"/>
          <p:cNvSpPr/>
          <p:nvPr/>
        </p:nvSpPr>
        <p:spPr>
          <a:xfrm>
            <a:off x="8671181" y="6381328"/>
            <a:ext cx="365315" cy="365315"/>
          </a:xfrm>
          <a:prstGeom prst="ellipse">
            <a:avLst/>
          </a:prstGeom>
          <a:solidFill>
            <a:srgbClr val="FFB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12</a:t>
            </a:r>
            <a:endParaRPr lang="ru-RU" sz="1300" dirty="0">
              <a:solidFill>
                <a:schemeClr val="tx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-5188" y="-27384"/>
            <a:ext cx="9144000" cy="553505"/>
            <a:chOff x="0" y="0"/>
            <a:chExt cx="9144000" cy="8367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9140400" cy="836712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25" y="132873"/>
              <a:ext cx="913437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СТАНДАРТИЗАЦИЯ </a:t>
              </a:r>
              <a:r>
                <a:rPr lang="ru-RU" b="1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ПРОЦЕССОВ ОРГАНИЗАЦИИ И ВЫПОЛНЕНИЯ </a:t>
              </a: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РАБОТ</a:t>
              </a:r>
              <a:endParaRPr lang="ru-RU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0" y="548680"/>
            <a:ext cx="9140400" cy="720080"/>
          </a:xfrm>
          <a:prstGeom prst="rect">
            <a:avLst/>
          </a:prstGeom>
          <a:gradFill>
            <a:gsLst>
              <a:gs pos="0">
                <a:srgbClr val="E24D3C"/>
              </a:gs>
              <a:gs pos="50000">
                <a:srgbClr val="EA5F4D"/>
              </a:gs>
              <a:gs pos="100000">
                <a:srgbClr val="FD7061"/>
              </a:gs>
            </a:gsLst>
            <a:lin ang="0" scaled="1"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  <a:buClr>
                <a:schemeClr val="accent2">
                  <a:lumMod val="75000"/>
                </a:schemeClr>
              </a:buClr>
            </a:pPr>
            <a:r>
              <a:rPr lang="ru-RU" sz="2200" b="1" dirty="0" smtClean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Требования:</a:t>
            </a:r>
            <a:endParaRPr lang="ru-RU" sz="2200" b="1" dirty="0">
              <a:solidFill>
                <a:schemeClr val="bg1"/>
              </a:solidFill>
              <a:latin typeface="Arvo"/>
              <a:ea typeface="Calibri" panose="020F0502020204030204" pitchFamily="34" charset="0"/>
              <a:cs typeface="Arvo"/>
            </a:endParaRPr>
          </a:p>
        </p:txBody>
      </p:sp>
    </p:spTree>
    <p:extLst>
      <p:ext uri="{BB962C8B-B14F-4D97-AF65-F5344CB8AC3E}">
        <p14:creationId xmlns:p14="http://schemas.microsoft.com/office/powerpoint/2010/main" val="259392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2867184"/>
            <a:ext cx="9140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Спасибо за внимание!</a:t>
            </a:r>
          </a:p>
          <a:p>
            <a:pPr algn="ctr"/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00" y="620688"/>
            <a:ext cx="9140400" cy="432048"/>
          </a:xfrm>
          <a:prstGeom prst="rect">
            <a:avLst/>
          </a:prstGeom>
          <a:gradFill>
            <a:gsLst>
              <a:gs pos="0">
                <a:srgbClr val="E24D3C"/>
              </a:gs>
              <a:gs pos="50000">
                <a:srgbClr val="EA5F4D"/>
              </a:gs>
              <a:gs pos="100000">
                <a:srgbClr val="FD7061"/>
              </a:gs>
            </a:gsLst>
            <a:lin ang="0" scaled="1"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4869160"/>
            <a:ext cx="6372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i="1" dirty="0">
                <a:ln w="6350">
                  <a:noFill/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Докладчик:</a:t>
            </a:r>
            <a:endParaRPr lang="ru-RU" sz="2200" i="1" dirty="0"/>
          </a:p>
          <a:p>
            <a:pPr algn="r"/>
            <a:r>
              <a:rPr lang="ru-RU" i="1" dirty="0">
                <a:solidFill>
                  <a:prstClr val="black"/>
                </a:solidFill>
              </a:rPr>
              <a:t>Заместитель исполнительного директора Ассоциации региональных операторов капитального ремонта многоквартирных домов </a:t>
            </a:r>
            <a:endParaRPr lang="ru-RU" i="1" dirty="0" smtClean="0">
              <a:solidFill>
                <a:prstClr val="black"/>
              </a:solidFill>
            </a:endParaRPr>
          </a:p>
          <a:p>
            <a:pPr algn="r"/>
            <a:r>
              <a:rPr lang="ru-RU" sz="2200" b="1" i="1" dirty="0"/>
              <a:t>Иванов Антон Александрович </a:t>
            </a: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9" name="Рисунок 5" descr="head-logo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66" y="1124744"/>
            <a:ext cx="1377490" cy="155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-5188" y="-27384"/>
            <a:ext cx="9144000" cy="553505"/>
            <a:chOff x="0" y="0"/>
            <a:chExt cx="9144000" cy="8367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2" name="Прямоугольник 11"/>
            <p:cNvSpPr/>
            <p:nvPr/>
          </p:nvSpPr>
          <p:spPr>
            <a:xfrm>
              <a:off x="0" y="0"/>
              <a:ext cx="9140400" cy="836712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25" y="132873"/>
              <a:ext cx="913437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СТАНДАРТИЗАЦИЯ </a:t>
              </a:r>
              <a:r>
                <a:rPr lang="ru-RU" b="1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ПРОЦЕССОВ ОРГАНИЗАЦИИ И ВЫПОЛНЕНИЯ </a:t>
              </a: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РАБОТ</a:t>
              </a:r>
              <a:endParaRPr lang="ru-RU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26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-5188" y="-27384"/>
            <a:ext cx="9144000" cy="553505"/>
            <a:chOff x="0" y="0"/>
            <a:chExt cx="9144000" cy="8367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0400" cy="836712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625" y="132873"/>
              <a:ext cx="913437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СТАНДАРТИЗАЦИЯ </a:t>
              </a:r>
              <a:r>
                <a:rPr lang="ru-RU" b="1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ПРОЦЕССОВ ОРГАНИЗАЦИИ И ВЫПОЛНЕНИЯ </a:t>
              </a: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РАБОТ</a:t>
              </a:r>
              <a:endParaRPr lang="ru-RU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5" name="Содержимое 2"/>
          <p:cNvSpPr>
            <a:spLocks noGrp="1"/>
          </p:cNvSpPr>
          <p:nvPr>
            <p:ph type="ctrTitle"/>
          </p:nvPr>
        </p:nvSpPr>
        <p:spPr>
          <a:xfrm>
            <a:off x="103112" y="692696"/>
            <a:ext cx="8915028" cy="5976664"/>
          </a:xfrm>
          <a:ln>
            <a:noFill/>
          </a:ln>
        </p:spPr>
        <p:txBody>
          <a:bodyPr>
            <a:normAutofit fontScale="90000"/>
          </a:bodyPr>
          <a:lstStyle/>
          <a:p>
            <a:pPr marL="261938" algn="just">
              <a:spcBef>
                <a:spcPts val="800"/>
              </a:spcBef>
              <a:buClr>
                <a:schemeClr val="tx2">
                  <a:lumMod val="75000"/>
                </a:schemeClr>
              </a:buClr>
            </a:pPr>
            <a:r>
              <a:rPr lang="ru-RU" sz="2000" b="1" dirty="0">
                <a:solidFill>
                  <a:schemeClr val="bg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3100" b="1" dirty="0" smtClean="0">
                <a:solidFill>
                  <a:srgbClr val="7A0C0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 </a:t>
            </a:r>
            <a:r>
              <a:rPr lang="ru-RU" sz="3100" b="1" dirty="0">
                <a:solidFill>
                  <a:srgbClr val="7A0C0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2018 год запланирована разработка трёх стандартов</a:t>
            </a:r>
            <a:r>
              <a:rPr lang="ru-RU" sz="3100" b="1" dirty="0" smtClean="0">
                <a:solidFill>
                  <a:srgbClr val="7A0C0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</a:t>
            </a:r>
            <a:br>
              <a:rPr lang="ru-RU" sz="3100" b="1" dirty="0" smtClean="0">
                <a:solidFill>
                  <a:srgbClr val="7A0C0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Технические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требования к материалам, технологиям и оборудованию, включаемым в технические задания на проектирование при капитальном ремонте общего имущества МКД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Организация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проектирования при капитальном ремонте общего имущества МКД и согласования предложений о капитальном ремонте с собственниками и органами местного самоуправления;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Организация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строительной площадки при капитальном ремонте общего имущества МКД и мер по соблюдению правил хранения и складирования материалов.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vo"/>
              <a:ea typeface="Calibri" panose="020F0502020204030204" pitchFamily="34" charset="0"/>
              <a:cs typeface="Arvo"/>
            </a:endParaRPr>
          </a:p>
          <a:p>
            <a:pPr indent="-320675" algn="just">
              <a:spcBef>
                <a:spcPts val="1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200" b="1" i="1" dirty="0"/>
          </a:p>
          <a:p>
            <a:pPr indent="-320675" algn="just">
              <a:lnSpc>
                <a:spcPct val="150000"/>
              </a:lnSpc>
              <a:spcBef>
                <a:spcPts val="1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200" i="1" dirty="0"/>
          </a:p>
        </p:txBody>
      </p:sp>
      <p:sp>
        <p:nvSpPr>
          <p:cNvPr id="17" name="Овал 16"/>
          <p:cNvSpPr/>
          <p:nvPr/>
        </p:nvSpPr>
        <p:spPr>
          <a:xfrm>
            <a:off x="8671181" y="6381328"/>
            <a:ext cx="365315" cy="365315"/>
          </a:xfrm>
          <a:prstGeom prst="ellipse">
            <a:avLst/>
          </a:prstGeom>
          <a:solidFill>
            <a:srgbClr val="FFB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2</a:t>
            </a:r>
            <a:endParaRPr lang="ru-RU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0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>
            <a:spLocks noGrp="1"/>
          </p:cNvSpPr>
          <p:nvPr>
            <p:ph type="ctrTitle"/>
          </p:nvPr>
        </p:nvSpPr>
        <p:spPr>
          <a:xfrm>
            <a:off x="395536" y="1671693"/>
            <a:ext cx="8458302" cy="4997667"/>
          </a:xfrm>
          <a:ln>
            <a:noFill/>
          </a:ln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SzPct val="65000"/>
            </a:pP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9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9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9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9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900" dirty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  <a:t>1. </a:t>
            </a:r>
            <a:r>
              <a:rPr lang="ru-RU" sz="1900" dirty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  <a:t>Создание единых требований к материалам и оборудованию, включаемых в технические задания на проектирование и учитывающие требования законодательства об </a:t>
            </a:r>
            <a:r>
              <a:rPr lang="ru-RU" sz="1900" dirty="0" err="1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  <a:t>энергоэффективности</a:t>
            </a:r>
            <a:r>
              <a:rPr lang="ru-RU" sz="1900" dirty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  <a:t> и необходимости применения решений, снижающих дальнейшие расходы на эксплуатацию здания после 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  <a:t>завершения работ;</a:t>
            </a:r>
            <a:b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</a:b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  <a:t/>
            </a:r>
            <a:b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</a:br>
            <a:r>
              <a:rPr lang="ru-RU" sz="1900" dirty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  <a:t>2. </a:t>
            </a:r>
            <a:r>
              <a:rPr lang="ru-RU" sz="1900" dirty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  <a:t>Использование при капитальном ремонте общего имущества многоквартирных домов, выполняемом во исполнение Жилищного кодекса Российской Федерации качественных отечественных материалов и 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  <a:t>оборудования;</a:t>
            </a:r>
            <a:b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</a:b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  <a:t/>
            </a:r>
            <a:b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</a:b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  <a:t>3. Установление единых правил организации выполнения работ, хранения материалов и оборудования, порядка и условий выполнения работ на многоквартирных домах;</a:t>
            </a:r>
            <a:b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</a:b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  <a:t/>
            </a:r>
            <a:b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</a:b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  <a:t>4. Стандартизация процессов проектирования и согласования объемов работ с заинтересованными сторонами.</a:t>
            </a:r>
            <a:b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vo"/>
                <a:ea typeface="Calibri" panose="020F0502020204030204" pitchFamily="34" charset="0"/>
                <a:cs typeface="Arvo"/>
              </a:rPr>
            </a:b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9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1900" dirty="0">
              <a:solidFill>
                <a:schemeClr val="tx2">
                  <a:lumMod val="50000"/>
                </a:schemeClr>
              </a:solidFill>
              <a:latin typeface="Arvo"/>
              <a:ea typeface="Calibri" panose="020F0502020204030204" pitchFamily="34" charset="0"/>
              <a:cs typeface="Arvo"/>
            </a:endParaRPr>
          </a:p>
          <a:p>
            <a:pPr indent="-320675" algn="just">
              <a:spcBef>
                <a:spcPts val="1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1900" b="1" i="1" dirty="0">
              <a:solidFill>
                <a:schemeClr val="tx2">
                  <a:lumMod val="50000"/>
                </a:schemeClr>
              </a:solidFill>
            </a:endParaRPr>
          </a:p>
          <a:p>
            <a:pPr indent="-320675" algn="just">
              <a:lnSpc>
                <a:spcPct val="150000"/>
              </a:lnSpc>
              <a:spcBef>
                <a:spcPts val="1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19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671181" y="6381328"/>
            <a:ext cx="365315" cy="365315"/>
          </a:xfrm>
          <a:prstGeom prst="ellipse">
            <a:avLst/>
          </a:prstGeom>
          <a:solidFill>
            <a:srgbClr val="FFB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3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588" y="625451"/>
            <a:ext cx="9140400" cy="499293"/>
          </a:xfrm>
          <a:prstGeom prst="rect">
            <a:avLst/>
          </a:prstGeom>
          <a:gradFill>
            <a:gsLst>
              <a:gs pos="0">
                <a:srgbClr val="E24D3C"/>
              </a:gs>
              <a:gs pos="50000">
                <a:srgbClr val="EA5F4D"/>
              </a:gs>
              <a:gs pos="100000">
                <a:srgbClr val="FD7061"/>
              </a:gs>
            </a:gsLst>
            <a:lin ang="0" scaled="1"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Цели </a:t>
            </a:r>
            <a:r>
              <a:rPr lang="ru-RU" sz="2400" b="1" dirty="0" smtClean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разработки: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-5188" y="-27384"/>
            <a:ext cx="9144000" cy="553505"/>
            <a:chOff x="0" y="0"/>
            <a:chExt cx="9144000" cy="8367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2" name="Прямоугольник 11"/>
            <p:cNvSpPr/>
            <p:nvPr/>
          </p:nvSpPr>
          <p:spPr>
            <a:xfrm>
              <a:off x="0" y="0"/>
              <a:ext cx="9140400" cy="836712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25" y="132873"/>
              <a:ext cx="913437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СТАНДАРТИЗАЦИЯ </a:t>
              </a:r>
              <a:r>
                <a:rPr lang="ru-RU" b="1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ПРОЦЕССОВ ОРГАНИЗАЦИИ И ВЫПОЛНЕНИЯ </a:t>
              </a: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РАБОТ</a:t>
              </a:r>
              <a:endParaRPr lang="ru-RU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808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07504" y="1800200"/>
            <a:ext cx="8928992" cy="4941168"/>
          </a:xfrm>
        </p:spPr>
        <p:txBody>
          <a:bodyPr>
            <a:noAutofit/>
          </a:bodyPr>
          <a:lstStyle/>
          <a:p>
            <a:pPr algn="just">
              <a:lnSpc>
                <a:spcPts val="2400"/>
              </a:lnSpc>
              <a:buClr>
                <a:schemeClr val="accent2">
                  <a:lumMod val="75000"/>
                </a:schemeClr>
              </a:buClr>
            </a:pPr>
            <a:endParaRPr lang="ru-RU" sz="2000" b="1" dirty="0">
              <a:solidFill>
                <a:srgbClr val="3B2C4F"/>
              </a:solidFill>
              <a:latin typeface="Arvo"/>
              <a:ea typeface="Calibri" panose="020F0502020204030204" pitchFamily="34" charset="0"/>
              <a:cs typeface="Arvo"/>
            </a:endParaRPr>
          </a:p>
          <a:p>
            <a:pPr algn="just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vo"/>
              </a:rPr>
              <a:t>Исчерпывающий состав общего имущества в рамках вида работ;</a:t>
            </a:r>
          </a:p>
          <a:p>
            <a:pPr algn="just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vo"/>
              </a:rPr>
              <a:t>Перечень компонентов вида, подлежащих капитальному ремонту;</a:t>
            </a:r>
          </a:p>
          <a:p>
            <a:pPr algn="just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vo"/>
              </a:rPr>
              <a:t>Основные указания по техническому обследованию компонентов каждого вида; </a:t>
            </a:r>
          </a:p>
          <a:p>
            <a:pPr algn="just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vo"/>
              </a:rPr>
              <a:t>Основные требования к содержанию проектной документации;</a:t>
            </a:r>
          </a:p>
          <a:p>
            <a:pPr algn="just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vo"/>
              </a:rPr>
              <a:t>Основные требования к характеристикам проектируемых материалов;</a:t>
            </a:r>
          </a:p>
          <a:p>
            <a:pPr algn="just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vo"/>
              </a:rPr>
              <a:t>Особенности организации выполнения работ, складирования материалов, монтажа и документирования</a:t>
            </a:r>
          </a:p>
          <a:p>
            <a:pPr marL="22225" indent="0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None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</p:txBody>
      </p:sp>
      <p:sp>
        <p:nvSpPr>
          <p:cNvPr id="3" name="Овал 2"/>
          <p:cNvSpPr/>
          <p:nvPr/>
        </p:nvSpPr>
        <p:spPr>
          <a:xfrm>
            <a:off x="8671181" y="6381328"/>
            <a:ext cx="365315" cy="365315"/>
          </a:xfrm>
          <a:prstGeom prst="ellipse">
            <a:avLst/>
          </a:prstGeom>
          <a:solidFill>
            <a:srgbClr val="FFB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4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20688"/>
            <a:ext cx="9140400" cy="998586"/>
          </a:xfrm>
          <a:prstGeom prst="rect">
            <a:avLst/>
          </a:prstGeom>
          <a:gradFill>
            <a:gsLst>
              <a:gs pos="0">
                <a:srgbClr val="E24D3C"/>
              </a:gs>
              <a:gs pos="50000">
                <a:srgbClr val="EA5F4D"/>
              </a:gs>
              <a:gs pos="100000">
                <a:srgbClr val="FD7061"/>
              </a:gs>
            </a:gsLst>
            <a:lin ang="0" scaled="1"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  <a:buClr>
                <a:schemeClr val="accent2">
                  <a:lumMod val="75000"/>
                </a:schemeClr>
              </a:buClr>
            </a:pPr>
            <a:r>
              <a:rPr lang="ru-RU" sz="2400" b="1" dirty="0" smtClean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Разработанны</a:t>
            </a:r>
            <a:r>
              <a:rPr lang="ru-RU" sz="2400" b="1" dirty="0" smtClean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е национальные стандарты по капитальному </a:t>
            </a:r>
            <a:r>
              <a:rPr lang="ru-RU" sz="2400" b="1" dirty="0" err="1" smtClean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ремоту</a:t>
            </a:r>
            <a:r>
              <a:rPr lang="ru-RU" sz="2400" b="1" dirty="0" smtClean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- это: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5188" y="-27384"/>
            <a:ext cx="9144000" cy="553505"/>
            <a:chOff x="0" y="0"/>
            <a:chExt cx="9144000" cy="8367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9140400" cy="836712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25" y="132873"/>
              <a:ext cx="913437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СТАНДАРТИЗАЦИЯ </a:t>
              </a:r>
              <a:r>
                <a:rPr lang="ru-RU" b="1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ПРОЦЕССОВ ОРГАНИЗАЦИИ И ВЫПОЛНЕНИЯ </a:t>
              </a: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РАБОТ</a:t>
              </a:r>
              <a:endParaRPr lang="ru-RU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79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25658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C00000"/>
                </a:solidFill>
                <a:latin typeface="Arvo"/>
                <a:ea typeface="Calibri" panose="020F0502020204030204" pitchFamily="34" charset="0"/>
                <a:cs typeface="Arvo"/>
              </a:rPr>
              <a:t>Общие </a:t>
            </a:r>
            <a:r>
              <a:rPr lang="ru-RU" sz="2000" b="1" dirty="0">
                <a:solidFill>
                  <a:srgbClr val="C00000"/>
                </a:solidFill>
                <a:latin typeface="Arvo"/>
                <a:ea typeface="Calibri" panose="020F0502020204030204" pitchFamily="34" charset="0"/>
                <a:cs typeface="Arvo"/>
              </a:rPr>
              <a:t>положения:</a:t>
            </a:r>
          </a:p>
          <a:p>
            <a:pPr algn="just">
              <a:buFontTx/>
              <a:buChar char="-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vo"/>
              </a:rPr>
              <a:t>К внутридомовым инженерным системам, отопления в составе общего имущества отнесены: стояки, ответвления от стояков до первого отключающего устройства, указанные отключающие устройства, коллективные (общедомовые) приборы учета тепловой энергии, до первых запорно-регулировочных кранов на отводах внутриквартирной разводки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vo"/>
              </a:rPr>
              <a:t>…</a:t>
            </a:r>
          </a:p>
          <a:p>
            <a:pPr algn="just">
              <a:buFontTx/>
              <a:buChar char="-"/>
            </a:pPr>
            <a:endParaRPr lang="ru-RU" sz="2200" dirty="0" smtClean="0">
              <a:solidFill>
                <a:schemeClr val="tx2">
                  <a:lumMod val="50000"/>
                </a:schemeClr>
              </a:solidFill>
              <a:latin typeface="+mj-lt"/>
              <a:ea typeface="Calibri" panose="020F0502020204030204" pitchFamily="34" charset="0"/>
              <a:cs typeface="Arvo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vo"/>
              </a:rPr>
              <a:t>Внешней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vo"/>
              </a:rPr>
              <a:t>границей теплосетей, входящих в состав общего имущества, является внешняя граница стены многоквартирного дома, а границей эксплуатационной ответственности при наличии общедомового прибора учета соответствующего коммунального ресурса является место соединения общедомового прибора учета с соответствующей инженерной сетью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vo"/>
              </a:rPr>
              <a:t>…</a:t>
            </a:r>
          </a:p>
          <a:p>
            <a:pPr marL="22225" indent="0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None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</p:txBody>
      </p:sp>
      <p:sp>
        <p:nvSpPr>
          <p:cNvPr id="3" name="Овал 2"/>
          <p:cNvSpPr/>
          <p:nvPr/>
        </p:nvSpPr>
        <p:spPr>
          <a:xfrm>
            <a:off x="8671181" y="6381328"/>
            <a:ext cx="365315" cy="365315"/>
          </a:xfrm>
          <a:prstGeom prst="ellipse">
            <a:avLst/>
          </a:prstGeom>
          <a:solidFill>
            <a:srgbClr val="FFB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5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20688"/>
            <a:ext cx="9140400" cy="710554"/>
          </a:xfrm>
          <a:prstGeom prst="rect">
            <a:avLst/>
          </a:prstGeom>
          <a:gradFill>
            <a:gsLst>
              <a:gs pos="0">
                <a:srgbClr val="E24D3C"/>
              </a:gs>
              <a:gs pos="50000">
                <a:srgbClr val="EA5F4D"/>
              </a:gs>
              <a:gs pos="100000">
                <a:srgbClr val="FD7061"/>
              </a:gs>
            </a:gsLst>
            <a:lin ang="0" scaled="1"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  <a:buClr>
                <a:schemeClr val="accent2">
                  <a:lumMod val="75000"/>
                </a:schemeClr>
              </a:buClr>
            </a:pPr>
            <a:r>
              <a:rPr lang="ru-RU" sz="2400" b="1" dirty="0" smtClean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Состав общего имущества на </a:t>
            </a:r>
            <a:r>
              <a:rPr lang="ru-RU" sz="2400" b="1" dirty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примере ремонта отопления</a:t>
            </a:r>
            <a:r>
              <a:rPr lang="ru-RU" sz="2400" b="1" dirty="0" smtClean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:</a:t>
            </a:r>
            <a:endParaRPr lang="ru-RU" sz="2400" b="1" dirty="0">
              <a:solidFill>
                <a:schemeClr val="bg1"/>
              </a:solidFill>
              <a:latin typeface="Arvo"/>
              <a:ea typeface="Calibri" panose="020F0502020204030204" pitchFamily="34" charset="0"/>
              <a:cs typeface="Arvo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-5188" y="-27384"/>
            <a:ext cx="9144000" cy="553505"/>
            <a:chOff x="0" y="0"/>
            <a:chExt cx="9144000" cy="8367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9140400" cy="836712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25" y="132873"/>
              <a:ext cx="913437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СТАНДАРТИЗАЦИЯ </a:t>
              </a:r>
              <a:r>
                <a:rPr lang="ru-RU" b="1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ПРОЦЕССОВ ОРГАНИЗАЦИИ И ВЫПОЛНЕНИЯ </a:t>
              </a: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РАБОТ</a:t>
              </a:r>
              <a:endParaRPr lang="ru-RU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24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07504" y="764703"/>
            <a:ext cx="8928992" cy="5981939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200" b="1" dirty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Система отопления состоит из следующих основных компонентов</a:t>
            </a:r>
            <a:r>
              <a:rPr lang="ru-RU" sz="22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:</a:t>
            </a:r>
            <a:endParaRPr lang="ru-RU" sz="2200" b="1" dirty="0">
              <a:solidFill>
                <a:srgbClr val="C00000"/>
              </a:solidFill>
              <a:ea typeface="Calibri" panose="020F0502020204030204" pitchFamily="34" charset="0"/>
              <a:cs typeface="Arvo"/>
            </a:endParaRP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Трубопроводы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системы отопления, состоящие из разводящей сети,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стояков, подводок к отопительным приборам.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Общедомовые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отопительные приборы.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Запорно-регулирующая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арматура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Arvo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Особенности </a:t>
            </a:r>
            <a:r>
              <a:rPr lang="ru-RU" sz="2200" b="1" dirty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организации</a:t>
            </a:r>
            <a:r>
              <a:rPr lang="ru-RU" sz="22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Выполнение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работ необходимо предусматривать в </a:t>
            </a:r>
            <a:r>
              <a:rPr lang="ru-RU" sz="22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межотопительный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 период, с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возможностью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отсечения каждого отдельного стояка, по согласованию с жильцами;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В случае, если в многоквартирном доме запроектирована система отопления со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скрытой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прокладкой трубопровода, не являющаяся </a:t>
            </a:r>
            <a:r>
              <a:rPr lang="ru-RU" sz="22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ремонтопригодной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 при производстве работ по капитальному ремонту, допускается устройство вновь системы отопления с открытой прокладкой трубопроводов и отопительных приборов</a:t>
            </a:r>
            <a:r>
              <a:rPr lang="ru-RU" sz="2200" b="1" dirty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…</a:t>
            </a:r>
          </a:p>
          <a:p>
            <a:pPr marL="22225" indent="0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None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</p:txBody>
      </p:sp>
      <p:sp>
        <p:nvSpPr>
          <p:cNvPr id="3" name="Овал 2"/>
          <p:cNvSpPr/>
          <p:nvPr/>
        </p:nvSpPr>
        <p:spPr>
          <a:xfrm>
            <a:off x="8671181" y="6381328"/>
            <a:ext cx="365315" cy="365315"/>
          </a:xfrm>
          <a:prstGeom prst="ellipse">
            <a:avLst/>
          </a:prstGeom>
          <a:solidFill>
            <a:srgbClr val="FFB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6</a:t>
            </a:r>
            <a:endParaRPr lang="ru-RU" sz="1300" dirty="0">
              <a:solidFill>
                <a:schemeClr val="tx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-5188" y="-27384"/>
            <a:ext cx="9144000" cy="553505"/>
            <a:chOff x="0" y="0"/>
            <a:chExt cx="9144000" cy="8367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9140400" cy="836712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25" y="132873"/>
              <a:ext cx="913437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СТАНДАРТИЗАЦИЯ </a:t>
              </a:r>
              <a:r>
                <a:rPr lang="ru-RU" b="1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ПРОЦЕССОВ ОРГАНИЗАЦИИ И ВЫПОЛНЕНИЯ </a:t>
              </a: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РАБОТ</a:t>
              </a:r>
              <a:endParaRPr lang="ru-RU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616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90465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Рекомендации </a:t>
            </a:r>
            <a:r>
              <a:rPr lang="ru-RU" sz="2800" b="1" dirty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выбора строительных материалов:</a:t>
            </a:r>
          </a:p>
          <a:p>
            <a:pPr>
              <a:lnSpc>
                <a:spcPts val="2400"/>
              </a:lnSpc>
              <a:buClr>
                <a:schemeClr val="accent2">
                  <a:lumMod val="75000"/>
                </a:schemeClr>
              </a:buClr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Arvo"/>
              <a:ea typeface="Calibri" panose="020F0502020204030204" pitchFamily="34" charset="0"/>
              <a:cs typeface="Arvo"/>
            </a:endParaRPr>
          </a:p>
          <a:p>
            <a:pPr marL="22225" indent="0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None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</p:txBody>
      </p:sp>
      <p:sp>
        <p:nvSpPr>
          <p:cNvPr id="3" name="Овал 2"/>
          <p:cNvSpPr/>
          <p:nvPr/>
        </p:nvSpPr>
        <p:spPr>
          <a:xfrm>
            <a:off x="8671181" y="6364314"/>
            <a:ext cx="365315" cy="365315"/>
          </a:xfrm>
          <a:prstGeom prst="ellipse">
            <a:avLst/>
          </a:prstGeom>
          <a:solidFill>
            <a:srgbClr val="FFB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7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923200"/>
              </p:ext>
            </p:extLst>
          </p:nvPr>
        </p:nvGraphicFramePr>
        <p:xfrm>
          <a:off x="251519" y="1268760"/>
          <a:ext cx="8784977" cy="5309769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769354"/>
                <a:gridCol w="5015623"/>
              </a:tblGrid>
              <a:tr h="3351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Система отопления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63" marR="47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Тип системы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63" marR="4763" marT="0" marB="0"/>
                </a:tc>
              </a:tr>
              <a:tr h="1005421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Материал труб и фитингов для отопления (подвал)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63" marR="47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Труба полипропиленовая армированная Р№5(Гост 52134-2003), труба стальная </a:t>
                      </a:r>
                      <a:r>
                        <a:rPr lang="ru-RU" sz="2000" dirty="0" err="1">
                          <a:effectLst/>
                        </a:rPr>
                        <a:t>водогазопроводная</a:t>
                      </a:r>
                      <a:r>
                        <a:rPr lang="ru-RU" sz="2000" dirty="0">
                          <a:effectLst/>
                        </a:rPr>
                        <a:t> (ГОСТ 3262-75), труба электросварная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63" marR="4763" marT="0" marB="0"/>
                </a:tc>
              </a:tr>
              <a:tr h="1675702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Материал труб и фитингов для отопления (стояки и квартиры)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63" marR="47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Труба полипропиленовая армированная Р№5(Гост 52134-2003), труба стальная </a:t>
                      </a:r>
                      <a:r>
                        <a:rPr lang="ru-RU" sz="2000" dirty="0" err="1">
                          <a:effectLst/>
                        </a:rPr>
                        <a:t>водогазопроводная</a:t>
                      </a:r>
                      <a:r>
                        <a:rPr lang="ru-RU" sz="2000" dirty="0">
                          <a:effectLst/>
                        </a:rPr>
                        <a:t> (ГОСТ 3262-75) (в исключительных случаях, когда отсутствует техническая возможность обеспечить требуемые параметры теплоносителя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63" marR="4763" marT="0" marB="0"/>
                </a:tc>
              </a:tr>
              <a:tr h="100542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Защита от конденсата, теплоизоляция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63" marR="47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Скорлупы из </a:t>
                      </a:r>
                      <a:r>
                        <a:rPr lang="ru-RU" sz="2000" dirty="0" err="1">
                          <a:effectLst/>
                        </a:rPr>
                        <a:t>пенополиуретана</a:t>
                      </a:r>
                      <a:r>
                        <a:rPr lang="ru-RU" sz="2000" dirty="0">
                          <a:effectLst/>
                        </a:rPr>
                        <a:t> (ТУ 5768-001-43917938-00), изоляция </a:t>
                      </a:r>
                      <a:r>
                        <a:rPr lang="ru-RU" sz="2000" dirty="0" err="1">
                          <a:effectLst/>
                        </a:rPr>
                        <a:t>thermaflex</a:t>
                      </a:r>
                      <a:r>
                        <a:rPr lang="ru-RU" sz="2000" dirty="0">
                          <a:effectLst/>
                        </a:rPr>
                        <a:t> (ТУ 5768-003-70446861-2009).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63" marR="4763" marT="0" marB="0"/>
                </a:tc>
              </a:tr>
              <a:tr h="64993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…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63" marR="47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…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63" marR="4763" marT="0" marB="0"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-5188" y="-27384"/>
            <a:ext cx="9144000" cy="553505"/>
            <a:chOff x="0" y="0"/>
            <a:chExt cx="9144000" cy="8367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" name="Прямоугольник 12"/>
            <p:cNvSpPr/>
            <p:nvPr/>
          </p:nvSpPr>
          <p:spPr>
            <a:xfrm>
              <a:off x="0" y="0"/>
              <a:ext cx="9140400" cy="836712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625" y="132873"/>
              <a:ext cx="913437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СТАНДАРТИЗАЦИЯ </a:t>
              </a:r>
              <a:r>
                <a:rPr lang="ru-RU" b="1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ПРОЦЕССОВ ОРГАНИЗАЦИИ И ВЫПОЛНЕНИЯ </a:t>
              </a: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РАБОТ</a:t>
              </a:r>
              <a:endParaRPr lang="ru-RU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33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30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Состав </a:t>
            </a:r>
            <a:r>
              <a:rPr lang="ru-RU" sz="3000" b="1" dirty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работ</a:t>
            </a:r>
            <a:r>
              <a:rPr lang="ru-RU" sz="30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: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В 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случае, если при производстве работ по капитальному ремонту 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конструкций 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и инженерных систем, вследствие технологических и конструктивных особенностей ремонтируемых конструкций и инженерных систем, необходимо произвести демонтаж или разрушение 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частей 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имущества, не входящего в состав общего имущества МКД, работы по 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восстановлению 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его осуществляются за счёт средств капитального ремонта, что должно предусматриваться проектной документацией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6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…</a:t>
            </a:r>
            <a:endParaRPr lang="ru-RU" sz="2600" b="1" dirty="0">
              <a:solidFill>
                <a:srgbClr val="C00000"/>
              </a:solidFill>
              <a:ea typeface="Calibri" panose="020F0502020204030204" pitchFamily="34" charset="0"/>
              <a:cs typeface="Arvo"/>
            </a:endParaRPr>
          </a:p>
          <a:p>
            <a:pPr marL="22225" indent="0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None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</p:txBody>
      </p:sp>
      <p:sp>
        <p:nvSpPr>
          <p:cNvPr id="3" name="Овал 2"/>
          <p:cNvSpPr/>
          <p:nvPr/>
        </p:nvSpPr>
        <p:spPr>
          <a:xfrm>
            <a:off x="8671181" y="6381328"/>
            <a:ext cx="365315" cy="365315"/>
          </a:xfrm>
          <a:prstGeom prst="ellipse">
            <a:avLst/>
          </a:prstGeom>
          <a:solidFill>
            <a:srgbClr val="FFB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8</a:t>
            </a:r>
            <a:endParaRPr lang="ru-RU" sz="1300" dirty="0">
              <a:solidFill>
                <a:schemeClr val="tx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-5188" y="-27384"/>
            <a:ext cx="9144000" cy="553505"/>
            <a:chOff x="0" y="0"/>
            <a:chExt cx="9144000" cy="8367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9140400" cy="836712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25" y="132873"/>
              <a:ext cx="913437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СТАНДАРТИЗАЦИЯ </a:t>
              </a:r>
              <a:r>
                <a:rPr lang="ru-RU" b="1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ПРОЦЕССОВ ОРГАНИЗАЦИИ И ВЫПОЛНЕНИЯ </a:t>
              </a: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РАБОТ</a:t>
              </a:r>
              <a:endParaRPr lang="ru-RU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93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1256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6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Монтаж:</a:t>
            </a:r>
            <a:endParaRPr lang="ru-RU" sz="260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Arvo"/>
            </a:endParaRPr>
          </a:p>
          <a:p>
            <a:pPr algn="just">
              <a:lnSpc>
                <a:spcPct val="120000"/>
              </a:lnSpc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Запорно-регулирующая арматура должна обеспечивать регулирование и отключение отдельных колец, ветвей и стояков;</a:t>
            </a:r>
          </a:p>
          <a:p>
            <a:pPr algn="just">
              <a:lnSpc>
                <a:spcPct val="120000"/>
              </a:lnSpc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Для сброса системы отопления на каждом стояке внизу устанавливаются тройники со спускным краном;</a:t>
            </a:r>
          </a:p>
          <a:p>
            <a:pPr algn="just">
              <a:lnSpc>
                <a:spcPct val="120000"/>
              </a:lnSpc>
            </a:pPr>
            <a:r>
              <a:rPr lang="ru-RU" sz="24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…</a:t>
            </a:r>
            <a:endParaRPr lang="ru-RU" sz="1800" b="1" dirty="0">
              <a:solidFill>
                <a:srgbClr val="C00000"/>
              </a:solidFill>
              <a:latin typeface="Arvo"/>
              <a:ea typeface="Calibri" panose="020F0502020204030204" pitchFamily="34" charset="0"/>
              <a:cs typeface="Arvo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600" b="1" dirty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Типовая технологическая </a:t>
            </a:r>
            <a:r>
              <a:rPr lang="ru-RU" sz="2600" b="1" dirty="0" smtClean="0">
                <a:solidFill>
                  <a:srgbClr val="C00000"/>
                </a:solidFill>
                <a:ea typeface="Calibri" panose="020F0502020204030204" pitchFamily="34" charset="0"/>
                <a:cs typeface="Arvo"/>
              </a:rPr>
              <a:t>карта</a:t>
            </a:r>
            <a:endParaRPr lang="ru-RU" sz="2600" dirty="0">
              <a:solidFill>
                <a:schemeClr val="accent5">
                  <a:lumMod val="50000"/>
                </a:schemeClr>
              </a:solidFill>
              <a:latin typeface="Arvo"/>
              <a:ea typeface="Calibri" panose="020F0502020204030204" pitchFamily="34" charset="0"/>
              <a:cs typeface="Arvo"/>
            </a:endParaRPr>
          </a:p>
          <a:p>
            <a:pPr algn="just">
              <a:lnSpc>
                <a:spcPct val="120000"/>
              </a:lnSpc>
              <a:buClr>
                <a:schemeClr val="accent2">
                  <a:lumMod val="75000"/>
                </a:schemeClr>
              </a:buClr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Arvo"/>
              </a:rPr>
              <a:t>Состав, последовательность и порядок выполнения работ</a:t>
            </a:r>
          </a:p>
          <a:p>
            <a:pPr marL="22225" indent="0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None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  <a:p>
            <a:pPr indent="-320675">
              <a:lnSpc>
                <a:spcPct val="130000"/>
              </a:lnSpc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65000"/>
              <a:buFont typeface="Wingdings" panose="05000000000000000000" pitchFamily="2" charset="2"/>
              <a:buChar char="v"/>
            </a:pPr>
            <a:endParaRPr lang="ru-RU" sz="2000" b="1" dirty="0"/>
          </a:p>
        </p:txBody>
      </p:sp>
      <p:sp>
        <p:nvSpPr>
          <p:cNvPr id="3" name="Овал 2"/>
          <p:cNvSpPr/>
          <p:nvPr/>
        </p:nvSpPr>
        <p:spPr>
          <a:xfrm>
            <a:off x="8671181" y="6381328"/>
            <a:ext cx="365315" cy="365315"/>
          </a:xfrm>
          <a:prstGeom prst="ellipse">
            <a:avLst/>
          </a:prstGeom>
          <a:solidFill>
            <a:srgbClr val="FFB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9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20688"/>
            <a:ext cx="9140400" cy="710554"/>
          </a:xfrm>
          <a:prstGeom prst="rect">
            <a:avLst/>
          </a:prstGeom>
          <a:gradFill>
            <a:gsLst>
              <a:gs pos="0">
                <a:srgbClr val="E24D3C"/>
              </a:gs>
              <a:gs pos="50000">
                <a:srgbClr val="EA5F4D"/>
              </a:gs>
              <a:gs pos="100000">
                <a:srgbClr val="FD7061"/>
              </a:gs>
            </a:gsLst>
            <a:lin ang="0" scaled="1"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  <a:buClr>
                <a:schemeClr val="accent2">
                  <a:lumMod val="75000"/>
                </a:schemeClr>
              </a:buClr>
            </a:pPr>
            <a:r>
              <a:rPr lang="ru-RU" sz="2400" b="1" dirty="0" smtClean="0">
                <a:solidFill>
                  <a:schemeClr val="bg1"/>
                </a:solidFill>
                <a:latin typeface="Arvo"/>
                <a:ea typeface="Calibri" panose="020F0502020204030204" pitchFamily="34" charset="0"/>
                <a:cs typeface="Arvo"/>
              </a:rPr>
              <a:t>Особенности выполнения работ:</a:t>
            </a:r>
            <a:endParaRPr lang="ru-RU" sz="2400" b="1" dirty="0">
              <a:solidFill>
                <a:schemeClr val="bg1"/>
              </a:solidFill>
              <a:latin typeface="Arvo"/>
              <a:ea typeface="Calibri" panose="020F0502020204030204" pitchFamily="34" charset="0"/>
              <a:cs typeface="Arvo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-5188" y="-27384"/>
            <a:ext cx="9144000" cy="553505"/>
            <a:chOff x="0" y="0"/>
            <a:chExt cx="9144000" cy="8367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9140400" cy="836712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25" y="132873"/>
              <a:ext cx="913437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СТАНДАРТИЗАЦИЯ </a:t>
              </a:r>
              <a:r>
                <a:rPr lang="ru-RU" b="1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ПРОЦЕССОВ ОРГАНИЗАЦИИ И ВЫПОЛНЕНИЯ </a:t>
              </a:r>
              <a:r>
                <a:rPr lang="ru-RU" b="1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РАБОТ</a:t>
              </a:r>
              <a:endParaRPr lang="ru-RU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84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4732</TotalTime>
  <Words>824</Words>
  <Application>Microsoft Office PowerPoint</Application>
  <PresentationFormat>Экран (4:3)</PresentationFormat>
  <Paragraphs>115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   На 2018 год запланирована разработка трёх стандартов:  - Технические требования к материалам, технологиям и оборудованию, включаемым в технические задания на проектирование при капитальном ремонте общего имущества МКД;  - Организация проектирования при капитальном ремонте общего имущества МКД и согласования предложений о капитальном ремонте с собственниками и органами местного самоуправления;  - Организация строительной площадки при капитальном ремонте общего имущества МКД и мер по соблюдению правил хранения и складирования материалов.   </vt:lpstr>
      <vt:lpstr>    1. Создание единых требований к материалам и оборудованию, включаемых в технические задания на проектирование и учитывающие требования законодательства об энергоэффективности и необходимости применения решений, снижающих дальнейшие расходы на эксплуатацию здания после завершения работ;  2. Использование при капитальном ремонте общего имущества многоквартирных домов, выполняемом во исполнение Жилищного кодекса Российской Федерации качественных отечественных материалов и оборудования;  3. Установление единых правил организации выполнения работ, хранения материалов и оборудования, порядка и условий выполнения работ на многоквартирных домах;  4. Стандартизация процессов проектирования и согласования объемов работ с заинтересованными сторонами.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Gudz_Artem</dc:creator>
  <cp:lastModifiedBy>Admin</cp:lastModifiedBy>
  <cp:revision>240</cp:revision>
  <dcterms:created xsi:type="dcterms:W3CDTF">2014-09-08T07:17:34Z</dcterms:created>
  <dcterms:modified xsi:type="dcterms:W3CDTF">2018-04-03T15:29:24Z</dcterms:modified>
</cp:coreProperties>
</file>