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6" r:id="rId2"/>
    <p:sldId id="474" r:id="rId3"/>
    <p:sldId id="475" r:id="rId4"/>
    <p:sldId id="478" r:id="rId5"/>
    <p:sldId id="479" r:id="rId6"/>
    <p:sldId id="48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41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итов Петр Николаевич" initials="ТПН" lastIdx="19" clrIdx="2">
    <p:extLst>
      <p:ext uri="{19B8F6BF-5375-455C-9EA6-DF929625EA0E}">
        <p15:presenceInfo xmlns:p15="http://schemas.microsoft.com/office/powerpoint/2012/main" userId="S-1-5-21-3120137223-1143079558-1778377519-6342" providerId="AD"/>
      </p:ext>
    </p:extLst>
  </p:cmAuthor>
  <p:cmAuthor id="2" name="Miron Gorilovskiy" initials="MG" lastIdx="4" clrIdx="1">
    <p:extLst>
      <p:ext uri="{19B8F6BF-5375-455C-9EA6-DF929625EA0E}">
        <p15:presenceInfo xmlns:p15="http://schemas.microsoft.com/office/powerpoint/2012/main" userId="S-1-5-21-3120137223-1143079558-1778377519-63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1188CC"/>
    <a:srgbClr val="FFCCCC"/>
    <a:srgbClr val="D2DEEF"/>
    <a:srgbClr val="29C1DF"/>
    <a:srgbClr val="BDD7EE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93676" autoAdjust="0"/>
  </p:normalViewPr>
  <p:slideViewPr>
    <p:cSldViewPr snapToGrid="0" showGuides="1">
      <p:cViewPr varScale="1">
        <p:scale>
          <a:sx n="65" d="100"/>
          <a:sy n="65" d="100"/>
        </p:scale>
        <p:origin x="870" y="66"/>
      </p:cViewPr>
      <p:guideLst>
        <p:guide orient="horz"/>
        <p:guide/>
        <p:guide orient="horz" pos="41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03625-36B8-4495-BFBB-2251F59FA31A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16AB9-6725-44C5-9F26-299E8A4AE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76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23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32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19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647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46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44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3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16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03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4C776-116E-4F6F-9551-D980844BD49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08DD5-1209-478D-A82F-1F3A8680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93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9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08"/>
          <a:stretch>
            <a:fillRect/>
          </a:stretch>
        </p:blipFill>
        <p:spPr>
          <a:xfrm>
            <a:off x="-1739899" y="0"/>
            <a:ext cx="7838463" cy="6858000"/>
          </a:xfrm>
          <a:custGeom>
            <a:avLst/>
            <a:gdLst>
              <a:gd name="connsiteX0" fmla="*/ 0 w 7838463"/>
              <a:gd name="connsiteY0" fmla="*/ 0 h 6858000"/>
              <a:gd name="connsiteX1" fmla="*/ 6796190 w 7838463"/>
              <a:gd name="connsiteY1" fmla="*/ 0 h 6858000"/>
              <a:gd name="connsiteX2" fmla="*/ 6893215 w 7838463"/>
              <a:gd name="connsiteY2" fmla="*/ 151345 h 6858000"/>
              <a:gd name="connsiteX3" fmla="*/ 7838463 w 7838463"/>
              <a:gd name="connsiteY3" fmla="*/ 3536950 h 6858000"/>
              <a:gd name="connsiteX4" fmla="*/ 7050429 w 7838463"/>
              <a:gd name="connsiteY4" fmla="*/ 6649134 h 6858000"/>
              <a:gd name="connsiteX5" fmla="*/ 6930334 w 7838463"/>
              <a:gd name="connsiteY5" fmla="*/ 6858000 h 6858000"/>
              <a:gd name="connsiteX6" fmla="*/ 0 w 783846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38463" h="6858000">
                <a:moveTo>
                  <a:pt x="0" y="0"/>
                </a:moveTo>
                <a:lnTo>
                  <a:pt x="6796190" y="0"/>
                </a:lnTo>
                <a:lnTo>
                  <a:pt x="6893215" y="151345"/>
                </a:lnTo>
                <a:cubicBezTo>
                  <a:pt x="7493046" y="1138533"/>
                  <a:pt x="7838463" y="2297404"/>
                  <a:pt x="7838463" y="3536950"/>
                </a:cubicBezTo>
                <a:cubicBezTo>
                  <a:pt x="7838463" y="4663811"/>
                  <a:pt x="7552994" y="5723997"/>
                  <a:pt x="7050429" y="6649134"/>
                </a:cubicBezTo>
                <a:lnTo>
                  <a:pt x="693033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/>
          <p:cNvSpPr txBox="1"/>
          <p:nvPr/>
        </p:nvSpPr>
        <p:spPr>
          <a:xfrm>
            <a:off x="6842594" y="2424883"/>
            <a:ext cx="50729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КНОСП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борьбе с незаконным оборотом строительной продукции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" y="0"/>
            <a:ext cx="2227005" cy="16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A7E0DE59-5586-4063-8928-AB408B0806B8}"/>
              </a:ext>
            </a:extLst>
          </p:cNvPr>
          <p:cNvSpPr/>
          <p:nvPr/>
        </p:nvSpPr>
        <p:spPr>
          <a:xfrm>
            <a:off x="-1114870" y="-2992207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005" y="653352"/>
            <a:ext cx="10255310" cy="5615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Комитет по борьбе с незаконным оборотом строительной продукции (КНОСП)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04" y="1647230"/>
            <a:ext cx="9580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создан Национальным объединением производителей строительных материалов и конструкций (НОПСМ)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9004" y="2402734"/>
            <a:ext cx="9580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комитета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системная борьба с производством и распространением фальсифицированных и контрафактных стройматериалов 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00" y="3976586"/>
            <a:ext cx="3239490" cy="164816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143959" y="3973664"/>
            <a:ext cx="0" cy="163879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3" y="3233598"/>
            <a:ext cx="3620301" cy="260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A7E0DE59-5586-4063-8928-AB408B0806B8}"/>
              </a:ext>
            </a:extLst>
          </p:cNvPr>
          <p:cNvSpPr/>
          <p:nvPr/>
        </p:nvSpPr>
        <p:spPr>
          <a:xfrm>
            <a:off x="-1114870" y="-2992207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23" y="444048"/>
            <a:ext cx="10255310" cy="5615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Инструменты работы КНОСП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348" y="942497"/>
            <a:ext cx="5518945" cy="572335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659542" y="1911346"/>
            <a:ext cx="64908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Нормотворчество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органами власти, общественными советами, НКО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государственной и региональными комиссиями по противодействию НОПП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Стандартизация и сертификация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сопровождение ГОСТов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закупки в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DIY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-сетях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Входной контроль, технический надзор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и сличительные испытания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потребителями (физлица 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юрлица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A7E0DE59-5586-4063-8928-AB408B0806B8}"/>
              </a:ext>
            </a:extLst>
          </p:cNvPr>
          <p:cNvSpPr/>
          <p:nvPr/>
        </p:nvSpPr>
        <p:spPr>
          <a:xfrm>
            <a:off x="-114315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826819" y="861638"/>
          <a:ext cx="5747657" cy="8037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1132">
                  <a:extLst>
                    <a:ext uri="{9D8B030D-6E8A-4147-A177-3AD203B41FA5}">
                      <a16:colId xmlns:a16="http://schemas.microsoft.com/office/drawing/2014/main" val="2880517203"/>
                    </a:ext>
                  </a:extLst>
                </a:gridCol>
                <a:gridCol w="4446525">
                  <a:extLst>
                    <a:ext uri="{9D8B030D-6E8A-4147-A177-3AD203B41FA5}">
                      <a16:colId xmlns:a16="http://schemas.microsoft.com/office/drawing/2014/main" val="86979847"/>
                    </a:ext>
                  </a:extLst>
                </a:gridCol>
              </a:tblGrid>
              <a:tr h="5847295">
                <a:tc>
                  <a:txBody>
                    <a:bodyPr/>
                    <a:lstStyle/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0850" algn="l"/>
                        </a:tabLst>
                        <a:defRPr/>
                      </a:pPr>
                      <a:endParaRPr lang="ru-RU" sz="18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622" marR="5462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0850" algn="l"/>
                        </a:tabLst>
                        <a:defRPr/>
                      </a:pPr>
                      <a:endParaRPr lang="ru-RU" sz="18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450850" algn="l"/>
                        </a:tabLst>
                        <a:defRPr/>
                      </a:pP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ГОСТ по входному контролю ТС и верификации,</a:t>
                      </a: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450850" algn="l"/>
                        </a:tabLst>
                        <a:defRPr/>
                      </a:pP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Верификация единый регламент приемки продукции для трубопроводных систем;</a:t>
                      </a: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450850" algn="l"/>
                        </a:tabLst>
                        <a:defRPr/>
                      </a:pP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Продолжить работу по приданию входному контролю обязательного характера (СП, ТР),</a:t>
                      </a: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450850" algn="l"/>
                        </a:tabLst>
                        <a:defRPr/>
                      </a:pP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ГОСТ по взаимодействию некоммерческих организаций с органами контроля и надзора;</a:t>
                      </a: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450850" algn="l"/>
                        </a:tabLst>
                        <a:defRPr/>
                      </a:pP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методики расследования причин аварий в системах </a:t>
                      </a:r>
                      <a:r>
                        <a:rPr lang="ru-RU" sz="1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ВиВ</a:t>
                      </a: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450850" algn="l"/>
                        </a:tabLst>
                        <a:defRPr/>
                      </a:pP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Реформа СДС законопроект;</a:t>
                      </a:r>
                    </a:p>
                    <a:p>
                      <a:pPr marL="179388" marR="0" lvl="0" indent="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0850" algn="l"/>
                        </a:tabLst>
                        <a:defRPr/>
                      </a:pP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0850" algn="l"/>
                        </a:tabLst>
                        <a:defRPr/>
                      </a:pPr>
                      <a:endParaRPr lang="ru-RU" sz="18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0850" algn="l"/>
                        </a:tabLst>
                        <a:defRPr/>
                      </a:pPr>
                      <a:endParaRPr lang="ru-RU" sz="18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0850" algn="l"/>
                        </a:tabLst>
                        <a:defRPr/>
                      </a:pPr>
                      <a:endParaRPr lang="ru-RU" sz="18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622" marR="5462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604899"/>
                  </a:ext>
                </a:extLst>
              </a:tr>
              <a:tr h="2190306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22" marR="5462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35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2" marR="5462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2185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816507" y="305932"/>
            <a:ext cx="6625648" cy="555706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5"/>
              </a:spcBef>
              <a:buFont typeface="Arial" panose="020B0604020202020204" pitchFamily="34" charset="0"/>
              <a:buNone/>
              <a:tabLst>
                <a:tab pos="630555" algn="l"/>
                <a:tab pos="3796665" algn="l"/>
              </a:tabLst>
            </a:pPr>
            <a:r>
              <a:rPr lang="ru-RU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План дальнейшей работы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527">
            <a:off x="5888311" y="964442"/>
            <a:ext cx="5302920" cy="30706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08">
            <a:off x="5215795" y="2806633"/>
            <a:ext cx="4370967" cy="37738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05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A7E0DE59-5586-4063-8928-AB408B0806B8}"/>
              </a:ext>
            </a:extLst>
          </p:cNvPr>
          <p:cNvSpPr/>
          <p:nvPr/>
        </p:nvSpPr>
        <p:spPr>
          <a:xfrm>
            <a:off x="-114315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284575"/>
              </p:ext>
            </p:extLst>
          </p:nvPr>
        </p:nvGraphicFramePr>
        <p:xfrm>
          <a:off x="-1529285" y="1443394"/>
          <a:ext cx="7536377" cy="8037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6055">
                  <a:extLst>
                    <a:ext uri="{9D8B030D-6E8A-4147-A177-3AD203B41FA5}">
                      <a16:colId xmlns:a16="http://schemas.microsoft.com/office/drawing/2014/main" val="2880517203"/>
                    </a:ext>
                  </a:extLst>
                </a:gridCol>
                <a:gridCol w="5830322">
                  <a:extLst>
                    <a:ext uri="{9D8B030D-6E8A-4147-A177-3AD203B41FA5}">
                      <a16:colId xmlns:a16="http://schemas.microsoft.com/office/drawing/2014/main" val="86979847"/>
                    </a:ext>
                  </a:extLst>
                </a:gridCol>
              </a:tblGrid>
              <a:tr h="5847295">
                <a:tc>
                  <a:txBody>
                    <a:bodyPr/>
                    <a:lstStyle/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0850" algn="l"/>
                        </a:tabLst>
                        <a:defRPr/>
                      </a:pPr>
                      <a:endParaRPr lang="ru-RU" sz="16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622" marR="5462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450850" algn="l"/>
                        </a:tabLst>
                        <a:defRPr/>
                      </a:pPr>
                      <a:endParaRPr lang="ru-RU" sz="16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Региональные комиссии по противодействию незаконному обороту промышленной продукции,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ФБУ «</a:t>
                      </a:r>
                      <a:r>
                        <a:rPr lang="ru-RU" sz="1600" b="0" i="0" u="none" strike="noStrike" kern="1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Росстройконтроль</a:t>
                      </a: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Национальное объединение строителей,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Комитет ТПП по предпринимательству в сфере строительства,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Комитет «Деловой России» по строительству,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Российский Союз строителей,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Ассоциация «Национальное объединение застройщиков жилья»,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Ассоциация фондов капитального ремонта,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Органы строительного надзора,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Руководители строительных компаний и организаций, осуществляющих строительство (строительный контроль, проведение закупок, служба безопасности),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АНО «Национальный научный центр компетенций в сфере противодействия незаконному обороту промышленной продукции»</a:t>
                      </a:r>
                    </a:p>
                    <a:p>
                      <a:pPr marL="179388" marR="0" lvl="0" indent="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0850" algn="l"/>
                        </a:tabLst>
                        <a:defRPr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0850" algn="l"/>
                        </a:tabLst>
                        <a:defRPr/>
                      </a:pPr>
                      <a:endParaRPr lang="ru-RU" sz="16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0850" algn="l"/>
                        </a:tabLst>
                        <a:defRPr/>
                      </a:pPr>
                      <a:endParaRPr lang="ru-RU" sz="16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522288" marR="0" lvl="0" indent="-342900" algn="l" defTabSz="9143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0850" algn="l"/>
                        </a:tabLst>
                        <a:defRPr/>
                      </a:pPr>
                      <a:endParaRPr lang="ru-RU" sz="1600" b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622" marR="5462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604899"/>
                  </a:ext>
                </a:extLst>
              </a:tr>
              <a:tr h="2190306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22" marR="5462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35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2" marR="5462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2185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93" y="1530768"/>
            <a:ext cx="4482474" cy="443602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34256" y="668100"/>
            <a:ext cx="10255310" cy="5615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Письмо о начале работы КНОСП направлено в профильные ведомства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2AF8CC-67C9-4033-95D9-C67FC0355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t="18673" b="1304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5C8297-64FF-4D0F-9EDF-714448181DE2}"/>
              </a:ext>
            </a:extLst>
          </p:cNvPr>
          <p:cNvSpPr txBox="1"/>
          <p:nvPr/>
        </p:nvSpPr>
        <p:spPr>
          <a:xfrm>
            <a:off x="7486650" y="819150"/>
            <a:ext cx="3842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Impact" panose="020B0806030902050204" pitchFamily="34" charset="0"/>
              </a:rPr>
              <a:t>knosp.ru</a:t>
            </a:r>
            <a:endParaRPr lang="ru-RU" sz="8000" dirty="0">
              <a:latin typeface="Impact" panose="020B080603090205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F9B529-B67B-433A-BCAE-27EF07DD1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52" y="2653964"/>
            <a:ext cx="1981203" cy="19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6941</TotalTime>
  <Words>275</Words>
  <Application>Microsoft Office PowerPoint</Application>
  <PresentationFormat>Широкоэкранный</PresentationFormat>
  <Paragraphs>44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Impact</vt:lpstr>
      <vt:lpstr>Times New Roman</vt:lpstr>
      <vt:lpstr>Wingdings</vt:lpstr>
      <vt:lpstr>Тема Office</vt:lpstr>
      <vt:lpstr>Презентация PowerPoint</vt:lpstr>
      <vt:lpstr>Комитет по борьбе с незаконным оборотом строительной продукции (КНОСП)</vt:lpstr>
      <vt:lpstr>Инструменты работы КНОСП</vt:lpstr>
      <vt:lpstr>Презентация PowerPoint</vt:lpstr>
      <vt:lpstr>Письмо о начале работы КНОСП направлено в профильные ведомства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Космынина Ирина Юрьевна</dc:creator>
  <cp:lastModifiedBy>Швиторайтис Альгис Римасович</cp:lastModifiedBy>
  <cp:revision>499</cp:revision>
  <dcterms:created xsi:type="dcterms:W3CDTF">2018-11-27T12:26:15Z</dcterms:created>
  <dcterms:modified xsi:type="dcterms:W3CDTF">2022-01-12T12:13:32Z</dcterms:modified>
</cp:coreProperties>
</file>